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7"/>
  </p:notesMasterIdLst>
  <p:handoutMasterIdLst>
    <p:handoutMasterId r:id="rId8"/>
  </p:handoutMasterIdLst>
  <p:sldIdLst>
    <p:sldId id="256" r:id="rId3"/>
    <p:sldId id="258" r:id="rId4"/>
    <p:sldId id="259" r:id="rId5"/>
    <p:sldId id="27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itchFamily="4" charset="-128"/>
        <a:cs typeface="+mn-cs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itchFamily="4" charset="-128"/>
        <a:cs typeface="+mn-cs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itchFamily="4" charset="-128"/>
        <a:cs typeface="+mn-cs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itchFamily="4" charset="-128"/>
        <a:cs typeface="+mn-cs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itchFamily="4" charset="-128"/>
        <a:cs typeface="+mn-cs"/>
        <a:sym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itchFamily="4" charset="-128"/>
        <a:cs typeface="+mn-cs"/>
        <a:sym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itchFamily="4" charset="-128"/>
        <a:cs typeface="+mn-cs"/>
        <a:sym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itchFamily="4" charset="-128"/>
        <a:cs typeface="+mn-cs"/>
        <a:sym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itchFamily="4" charset="-128"/>
        <a:cs typeface="+mn-cs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4653"/>
  </p:normalViewPr>
  <p:slideViewPr>
    <p:cSldViewPr>
      <p:cViewPr varScale="1">
        <p:scale>
          <a:sx n="113" d="100"/>
          <a:sy n="113" d="100"/>
        </p:scale>
        <p:origin x="1720" y="7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7FB892DF-3575-3D09-F93E-6E60322279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>
                <a:latin typeface="Arial" charset="0"/>
                <a:ea typeface="ヒラギノ角ゴ ProN W3" charset="-128"/>
                <a:sym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F4D2935-7E69-778F-9C91-65EF10069B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charset="0"/>
                <a:ea typeface="ヒラギノ角ゴ ProN W3" charset="-128"/>
                <a:sym typeface="Arial" charset="0"/>
              </a:defRPr>
            </a:lvl1pPr>
          </a:lstStyle>
          <a:p>
            <a:pPr>
              <a:defRPr/>
            </a:pPr>
            <a:fld id="{4B005E2A-ADC3-4897-AF65-BAC7C700E87C}" type="datetimeFigureOut">
              <a:rPr lang="nl-NL"/>
              <a:pPr>
                <a:defRPr/>
              </a:pPr>
              <a:t>20-09-2023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9D6DC8E-2B54-A84F-DC9C-B91996CDA2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>
                <a:latin typeface="Arial" charset="0"/>
                <a:ea typeface="ヒラギノ角ゴ ProN W3" charset="-128"/>
                <a:sym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4CD45A9-455D-BFD8-90B0-515F3CB7DA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E69935C-32DB-4E7B-945A-40D8E7C03C01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A2C917BB-296C-DCCB-42DF-02AC8246D0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47D864AE-4DD7-C82C-2CBC-48E87D0AB822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72DAEA33-4D47-6655-1DD8-E705175CA1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4AE89C82-AA74-B833-C071-FD0A69D78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9375" eaLnBrk="1" hangingPunct="1">
              <a:spcBef>
                <a:spcPts val="413"/>
              </a:spcBef>
            </a:pPr>
            <a:r>
              <a:rPr lang="en-US" altLang="nl-NL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rPr>
              <a:t>Now complete the paper version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824550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770184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13500" y="88900"/>
            <a:ext cx="1841500" cy="6311900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89000" y="88900"/>
            <a:ext cx="5372100" cy="6311900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683646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7E9E512-FCCE-CB9C-E939-E29CB1EE61E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8FD27-6E05-4138-8C1B-D99F3E47B090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7172555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3BA7BA6F-76A4-5765-CD9B-C2747F95E59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6B135-6159-4D0E-B950-4F1A7F490655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0490128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CD52533-6139-12F2-DA76-9ED1BB35840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3ECBE-A108-4C80-A0DC-935AA795469F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96558031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0825" y="1700213"/>
            <a:ext cx="4038600" cy="515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41825" y="1700213"/>
            <a:ext cx="4038600" cy="515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B35FE7FC-E44F-6E04-2AD3-B6948350CF5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7F1C6-8298-487E-A379-A117D550E511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02500332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4ADAB5CF-62A3-E4A1-55A3-F7DD07752F76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B08F5-BFD0-494F-AC7F-6DC3B62F67EA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5426090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0AC24034-F3C7-6CD0-A87D-A0D7EAD26604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4E193-3A33-496A-85A1-6850C89269B2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6037726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7CB1D62F-95BD-A31C-876E-880EC17C7CD4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168247-0C47-4C57-B1E0-253266775223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2040192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AE1C9BF-8470-8E08-4163-DC0F0CC886A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4B3F50-6698-49C8-B397-4F421BB6E1EA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92932640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67985651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>
              <a:sym typeface="Arial" pitchFamily="-111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F0F9EA4-143D-5B51-9C05-487DB9F2CE8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5EE52D-6F27-4D0E-9743-904AA59FC3BB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13603126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DFE7B25D-FE42-10D7-4F73-83E5B085764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7959C2-571C-4BE4-B23D-6DBBAEF1CE5F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22951361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78600" y="0"/>
            <a:ext cx="2108200" cy="6858000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175375" cy="6858000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B66BC78-A65F-2C50-8421-545083C6C8AA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5F44F-3D5B-449C-A304-B627F607BBC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96062650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5249236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89000" y="3657600"/>
            <a:ext cx="360680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360680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073650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1705548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40096455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43567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021354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>
              <a:sym typeface="Arial" pitchFamily="-111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5449549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7DD3646-C412-2677-29A0-D6A899FA9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3657600"/>
            <a:ext cx="7366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nl-NL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nl-NL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nl-NL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nl-NL">
                <a:sym typeface="Arial" panose="020B0604020202020204" pitchFamily="34" charset="0"/>
              </a:rPr>
              <a:t>Fifth level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1F0C8691-CFFE-EE06-3F89-AE0F16EAD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89000" y="88900"/>
            <a:ext cx="736600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>
                <a:sym typeface="Arial" panose="020B0604020202020204" pitchFamily="34" charset="0"/>
              </a:rPr>
              <a:t>Click to edit Master title style</a:t>
            </a:r>
          </a:p>
        </p:txBody>
      </p:sp>
      <p:pic>
        <p:nvPicPr>
          <p:cNvPr id="1028" name="Afbeelding 3" descr="#powerpoint template_disc.jpg">
            <a:extLst>
              <a:ext uri="{FF2B5EF4-FFF2-40B4-BE49-F238E27FC236}">
                <a16:creationId xmlns:a16="http://schemas.microsoft.com/office/drawing/2014/main" id="{E86D5677-8E81-5D0F-FF0A-8CCF536C7CF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0300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itchFamily="-111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419100" indent="381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2pPr>
      <a:lvl3pPr marL="876300" indent="381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3pPr>
      <a:lvl4pPr marL="1333500" indent="381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4pPr>
      <a:lvl5pPr marL="1790700" indent="381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5pPr>
      <a:lvl6pPr marL="22479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itchFamily="-111" charset="0"/>
        </a:defRPr>
      </a:lvl6pPr>
      <a:lvl7pPr marL="27051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itchFamily="-111" charset="0"/>
        </a:defRPr>
      </a:lvl7pPr>
      <a:lvl8pPr marL="31623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itchFamily="-111" charset="0"/>
        </a:defRPr>
      </a:lvl8pPr>
      <a:lvl9pPr marL="36195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itchFamily="-111" charset="0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423B865C-58C1-4130-DA63-BE001A93D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003BCE57-DCE2-5BA8-B64B-9F93E167B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00213"/>
            <a:ext cx="8229600" cy="515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nl-NL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nl-NL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nl-NL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nl-NL">
                <a:sym typeface="Arial" panose="020B0604020202020204" pitchFamily="34" charset="0"/>
              </a:rPr>
              <a:t>Fifth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A29A2B2-3DC1-B5B5-B56D-1764A1C58F1E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245225"/>
            <a:ext cx="3111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</a:defRPr>
            </a:lvl1pPr>
          </a:lstStyle>
          <a:p>
            <a:fld id="{7CA67AF0-14A4-4A3A-8F19-F0B62ECEB2DD}" type="slidenum">
              <a:rPr lang="en-US" altLang="nl-NL"/>
              <a:pPr/>
              <a:t>‹nr.›</a:t>
            </a:fld>
            <a:endParaRPr lang="en-US" alt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99D5E5F-A61D-52F1-6B07-E04E462BEA62}"/>
              </a:ext>
            </a:extLst>
          </p:cNvPr>
          <p:cNvSpPr txBox="1"/>
          <p:nvPr userDrawn="1"/>
        </p:nvSpPr>
        <p:spPr>
          <a:xfrm>
            <a:off x="-8077200" y="-5486400"/>
            <a:ext cx="26365200" cy="1745138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defRPr>
            </a:lvl9pPr>
          </a:lstStyle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  <a:p>
            <a:pPr algn="ctr" eaLnBrk="1" hangingPunct="1">
              <a:defRPr/>
            </a:pPr>
            <a:endParaRPr lang="nl-NL" altLang="nl-NL"/>
          </a:p>
        </p:txBody>
      </p:sp>
      <p:pic>
        <p:nvPicPr>
          <p:cNvPr id="2054" name="Afbeelding 5" descr="#powerpoint template_disc.jpg">
            <a:extLst>
              <a:ext uri="{FF2B5EF4-FFF2-40B4-BE49-F238E27FC236}">
                <a16:creationId xmlns:a16="http://schemas.microsoft.com/office/drawing/2014/main" id="{9CEBC6FA-F0AA-58D7-3535-FB9EDCDA020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0300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ヒラギノ角ゴ ProN W3" pitchFamily="-111" charset="-128"/>
          <a:cs typeface="ヒラギノ角ゴ ProN W3" pitchFamily="-111" charset="-128"/>
          <a:sym typeface="Arial" pitchFamily="-111" charset="0"/>
        </a:defRPr>
      </a:lvl9pPr>
    </p:titleStyle>
    <p:bodyStyle>
      <a:lvl1pPr marL="39688" indent="-39688" algn="l" rtl="0" eaLnBrk="0" fontAlgn="base" hangingPunct="0">
        <a:spcBef>
          <a:spcPts val="7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681038" indent="-285750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Lucida Grande" pitchFamily="4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2pPr>
      <a:lvl3pPr marL="1081088" indent="-228600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Lucida Grande" pitchFamily="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3pPr>
      <a:lvl4pPr marL="1538288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Lucida Grande" pitchFamily="4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4pPr>
      <a:lvl5pPr marL="1995488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Lucida Grande" pitchFamily="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5pPr>
      <a:lvl6pPr marL="24526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Lucida Grande" pitchFamily="-111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itchFamily="-111" charset="0"/>
        </a:defRPr>
      </a:lvl6pPr>
      <a:lvl7pPr marL="29098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Lucida Grande" pitchFamily="-111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itchFamily="-111" charset="0"/>
        </a:defRPr>
      </a:lvl7pPr>
      <a:lvl8pPr marL="33670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Lucida Grande" pitchFamily="-111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itchFamily="-111" charset="0"/>
        </a:defRPr>
      </a:lvl8pPr>
      <a:lvl9pPr marL="38242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Lucida Grande" pitchFamily="-111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itchFamily="-111" charset="0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hyperlink" Target="http://www.camelotintl.com/royal/family/images/queen1.jpg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4C0ABDDB-7458-A8D9-4E7F-9374C8E10FB6}"/>
              </a:ext>
            </a:extLst>
          </p:cNvPr>
          <p:cNvSpPr>
            <a:spLocks/>
          </p:cNvSpPr>
          <p:nvPr/>
        </p:nvSpPr>
        <p:spPr bwMode="auto">
          <a:xfrm>
            <a:off x="-304800" y="6629400"/>
            <a:ext cx="94615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876300" indent="381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333500" indent="381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790700" indent="381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247900" indent="381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705100" indent="381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162300" indent="381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619500" indent="381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</a:pPr>
            <a:r>
              <a:rPr lang="en-US" altLang="nl-NL" sz="900"/>
              <a:t>© PeopleKeys – DISC Insights Benelux – www.discinsights.nl</a:t>
            </a:r>
          </a:p>
        </p:txBody>
      </p:sp>
      <p:pic>
        <p:nvPicPr>
          <p:cNvPr id="15362" name="Afbeelding 5" descr="DISC-Factor-Model-L.gif">
            <a:extLst>
              <a:ext uri="{FF2B5EF4-FFF2-40B4-BE49-F238E27FC236}">
                <a16:creationId xmlns:a16="http://schemas.microsoft.com/office/drawing/2014/main" id="{A0449F92-939D-CA2A-5EF5-720582C54F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1000"/>
            <a:ext cx="5605463" cy="560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2">
            <a:extLst>
              <a:ext uri="{FF2B5EF4-FFF2-40B4-BE49-F238E27FC236}">
                <a16:creationId xmlns:a16="http://schemas.microsoft.com/office/drawing/2014/main" id="{1CEC0E0B-8CEE-93F1-6311-CF21BF59494E}"/>
              </a:ext>
            </a:extLst>
          </p:cNvPr>
          <p:cNvGrpSpPr>
            <a:grpSpLocks/>
          </p:cNvGrpSpPr>
          <p:nvPr/>
        </p:nvGrpSpPr>
        <p:grpSpPr bwMode="auto">
          <a:xfrm>
            <a:off x="-23813" y="-23813"/>
            <a:ext cx="9186863" cy="577851"/>
            <a:chOff x="0" y="0"/>
            <a:chExt cx="5787" cy="364"/>
          </a:xfrm>
        </p:grpSpPr>
        <p:pic>
          <p:nvPicPr>
            <p:cNvPr id="17413" name="Picture 3">
              <a:extLst>
                <a:ext uri="{FF2B5EF4-FFF2-40B4-BE49-F238E27FC236}">
                  <a16:creationId xmlns:a16="http://schemas.microsoft.com/office/drawing/2014/main" id="{AD38BD7A-481D-D9D8-887F-ED34EA8AA990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87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0" name="Rectangle 4">
            <a:extLst>
              <a:ext uri="{FF2B5EF4-FFF2-40B4-BE49-F238E27FC236}">
                <a16:creationId xmlns:a16="http://schemas.microsoft.com/office/drawing/2014/main" id="{638FE1CD-EA91-5727-2671-CC172276A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Ins="81279"/>
          <a:lstStyle/>
          <a:p>
            <a:pPr marL="39688" algn="l" eaLnBrk="1" hangingPunct="1"/>
            <a:r>
              <a:rPr lang="en-US" altLang="nl-NL" b="1"/>
              <a:t>Wat is DISC?</a:t>
            </a:r>
            <a:endParaRPr lang="en-US" altLang="nl-NL" b="1">
              <a:ea typeface="ヒラギノ角ゴ ProN W6" pitchFamily="4" charset="-128"/>
            </a:endParaRPr>
          </a:p>
        </p:txBody>
      </p:sp>
      <p:sp>
        <p:nvSpPr>
          <p:cNvPr id="17411" name="Rectangle 5">
            <a:extLst>
              <a:ext uri="{FF2B5EF4-FFF2-40B4-BE49-F238E27FC236}">
                <a16:creationId xmlns:a16="http://schemas.microsoft.com/office/drawing/2014/main" id="{18F1DA6A-2AB6-23C3-BC60-5AFCCC50D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8713788" cy="5157787"/>
          </a:xfrm>
        </p:spPr>
        <p:txBody>
          <a:bodyPr rIns="81279"/>
          <a:lstStyle/>
          <a:p>
            <a:pPr marL="649288" indent="-609600" eaLnBrk="1" hangingPunct="1">
              <a:lnSpc>
                <a:spcPct val="90000"/>
              </a:lnSpc>
              <a:buClr>
                <a:srgbClr val="000000"/>
              </a:buClr>
              <a:buFont typeface="Lucida Grande" pitchFamily="4" charset="0"/>
              <a:buChar char="•"/>
            </a:pPr>
            <a:r>
              <a:rPr lang="en-US" altLang="nl-NL" dirty="0" err="1"/>
              <a:t>Maakt</a:t>
            </a:r>
            <a:r>
              <a:rPr lang="en-US" altLang="nl-NL" dirty="0"/>
              <a:t> </a:t>
            </a:r>
            <a:r>
              <a:rPr lang="en-US" altLang="nl-NL" dirty="0" err="1"/>
              <a:t>gedrags</a:t>
            </a:r>
            <a:r>
              <a:rPr lang="en-US" altLang="nl-NL" dirty="0"/>
              <a:t>-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communicatiepatronen</a:t>
            </a:r>
            <a:r>
              <a:rPr lang="en-US" altLang="nl-NL" dirty="0"/>
              <a:t> </a:t>
            </a:r>
            <a:r>
              <a:rPr lang="en-US" altLang="nl-NL" dirty="0" err="1"/>
              <a:t>zichtbaar</a:t>
            </a:r>
            <a:endParaRPr lang="en-US" altLang="nl-NL" dirty="0"/>
          </a:p>
          <a:p>
            <a:pPr marL="649288" indent="-609600" eaLnBrk="1" hangingPunct="1">
              <a:lnSpc>
                <a:spcPct val="90000"/>
              </a:lnSpc>
              <a:buClr>
                <a:srgbClr val="000000"/>
              </a:buClr>
              <a:buFont typeface="Lucida Grande" pitchFamily="4" charset="0"/>
              <a:buChar char="•"/>
            </a:pPr>
            <a:r>
              <a:rPr lang="en-US" altLang="nl-NL" dirty="0" err="1"/>
              <a:t>Makkelijk</a:t>
            </a:r>
            <a:r>
              <a:rPr lang="en-US" altLang="nl-NL" dirty="0"/>
              <a:t> </a:t>
            </a:r>
            <a:r>
              <a:rPr lang="en-US" altLang="nl-NL" dirty="0" err="1"/>
              <a:t>te</a:t>
            </a:r>
            <a:r>
              <a:rPr lang="en-US" altLang="nl-NL" dirty="0"/>
              <a:t> </a:t>
            </a:r>
            <a:r>
              <a:rPr lang="en-US" altLang="nl-NL" dirty="0" err="1"/>
              <a:t>begrijpen</a:t>
            </a:r>
            <a:r>
              <a:rPr lang="en-US" altLang="nl-NL" dirty="0"/>
              <a:t> – </a:t>
            </a:r>
            <a:r>
              <a:rPr lang="en-US" altLang="nl-NL" dirty="0" err="1"/>
              <a:t>universele</a:t>
            </a:r>
            <a:r>
              <a:rPr lang="en-US" altLang="nl-NL" dirty="0"/>
              <a:t> taal</a:t>
            </a:r>
          </a:p>
          <a:p>
            <a:pPr marL="649288" indent="-609600" eaLnBrk="1" hangingPunct="1">
              <a:lnSpc>
                <a:spcPct val="90000"/>
              </a:lnSpc>
              <a:buClr>
                <a:srgbClr val="000000"/>
              </a:buClr>
              <a:buFont typeface="Lucida Grande" pitchFamily="4" charset="0"/>
              <a:buChar char="•"/>
            </a:pPr>
            <a:r>
              <a:rPr lang="en-US" altLang="nl-NL" dirty="0"/>
              <a:t>Hoog </a:t>
            </a:r>
            <a:r>
              <a:rPr lang="en-US" altLang="nl-NL" dirty="0" err="1"/>
              <a:t>gevalideerd</a:t>
            </a:r>
            <a:r>
              <a:rPr lang="en-US" altLang="nl-NL" dirty="0"/>
              <a:t> instrument </a:t>
            </a:r>
          </a:p>
          <a:p>
            <a:pPr marL="649288" indent="-609600" eaLnBrk="1" hangingPunct="1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Font typeface="Lucida Grande" pitchFamily="4" charset="0"/>
              <a:buChar char="•"/>
            </a:pPr>
            <a:r>
              <a:rPr lang="en-US" altLang="nl-NL" dirty="0" err="1"/>
              <a:t>Gedragsgericht</a:t>
            </a:r>
            <a:r>
              <a:rPr lang="en-US" altLang="nl-NL" dirty="0"/>
              <a:t> instrument - </a:t>
            </a:r>
            <a:r>
              <a:rPr lang="en-US" altLang="nl-NL" dirty="0" err="1"/>
              <a:t>voorkeursgedrag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communicatie</a:t>
            </a:r>
            <a:endParaRPr lang="en-US" altLang="nl-NL" dirty="0"/>
          </a:p>
          <a:p>
            <a:pPr marL="649288" indent="-609600" eaLnBrk="1" hangingPunct="1">
              <a:lnSpc>
                <a:spcPct val="90000"/>
              </a:lnSpc>
              <a:buClr>
                <a:srgbClr val="000000"/>
              </a:buClr>
              <a:buFont typeface="Lucida Grande" pitchFamily="4" charset="0"/>
              <a:buChar char="•"/>
            </a:pPr>
            <a:endParaRPr lang="en-US" altLang="nl-NL" dirty="0"/>
          </a:p>
        </p:txBody>
      </p:sp>
      <p:sp>
        <p:nvSpPr>
          <p:cNvPr id="17412" name="Rectangle 1">
            <a:extLst>
              <a:ext uri="{FF2B5EF4-FFF2-40B4-BE49-F238E27FC236}">
                <a16:creationId xmlns:a16="http://schemas.microsoft.com/office/drawing/2014/main" id="{085D1376-D94E-CAAF-691F-C6CD9C8081D2}"/>
              </a:ext>
            </a:extLst>
          </p:cNvPr>
          <p:cNvSpPr>
            <a:spLocks/>
          </p:cNvSpPr>
          <p:nvPr/>
        </p:nvSpPr>
        <p:spPr bwMode="auto">
          <a:xfrm>
            <a:off x="-304800" y="6629400"/>
            <a:ext cx="94615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500"/>
              </a:spcBef>
            </a:pPr>
            <a:r>
              <a:rPr lang="en-US" altLang="nl-NL" sz="900"/>
              <a:t>© PeopleKeys – DISC Insights Benelux – www.discinsights.nl</a:t>
            </a:r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2">
            <a:extLst>
              <a:ext uri="{FF2B5EF4-FFF2-40B4-BE49-F238E27FC236}">
                <a16:creationId xmlns:a16="http://schemas.microsoft.com/office/drawing/2014/main" id="{B66F5AF0-80F9-1A88-E05A-123CE7421579}"/>
              </a:ext>
            </a:extLst>
          </p:cNvPr>
          <p:cNvGrpSpPr>
            <a:grpSpLocks/>
          </p:cNvGrpSpPr>
          <p:nvPr/>
        </p:nvGrpSpPr>
        <p:grpSpPr bwMode="auto">
          <a:xfrm>
            <a:off x="-23813" y="-23813"/>
            <a:ext cx="9186863" cy="577851"/>
            <a:chOff x="0" y="0"/>
            <a:chExt cx="5787" cy="364"/>
          </a:xfrm>
        </p:grpSpPr>
        <p:pic>
          <p:nvPicPr>
            <p:cNvPr id="18437" name="Picture 3">
              <a:extLst>
                <a:ext uri="{FF2B5EF4-FFF2-40B4-BE49-F238E27FC236}">
                  <a16:creationId xmlns:a16="http://schemas.microsoft.com/office/drawing/2014/main" id="{0B262A79-3849-4DDD-17F5-ACD9D1354F49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87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434" name="Rectangle 4">
            <a:extLst>
              <a:ext uri="{FF2B5EF4-FFF2-40B4-BE49-F238E27FC236}">
                <a16:creationId xmlns:a16="http://schemas.microsoft.com/office/drawing/2014/main" id="{36A2C4DE-290E-560A-7E82-E44332064A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64575" cy="3662362"/>
          </a:xfrm>
        </p:spPr>
        <p:txBody>
          <a:bodyPr rIns="81279"/>
          <a:lstStyle/>
          <a:p>
            <a:pPr marL="649288" indent="-609600" eaLnBrk="1" hangingPunct="1">
              <a:lnSpc>
                <a:spcPct val="80000"/>
              </a:lnSpc>
            </a:pPr>
            <a:endParaRPr lang="en-US" altLang="nl-NL" sz="2800" b="1" dirty="0">
              <a:ea typeface="ヒラギノ角ゴ ProN W6" pitchFamily="4" charset="-128"/>
            </a:endParaRPr>
          </a:p>
          <a:p>
            <a:pPr marL="649288" indent="-609600" eaLnBrk="1" hangingPunct="1">
              <a:lnSpc>
                <a:spcPct val="80000"/>
              </a:lnSpc>
              <a:spcBef>
                <a:spcPts val="1300"/>
              </a:spcBef>
              <a:buClr>
                <a:srgbClr val="000000"/>
              </a:buClr>
              <a:buSzPct val="99000"/>
              <a:buFont typeface="Lucida Grande" pitchFamily="4" charset="0"/>
              <a:buChar char="•"/>
            </a:pPr>
            <a:r>
              <a:rPr lang="en-US" altLang="nl-NL" sz="2800" dirty="0"/>
              <a:t>Hoe we </a:t>
            </a:r>
            <a:r>
              <a:rPr lang="en-US" altLang="nl-NL" sz="2800" dirty="0" err="1"/>
              <a:t>gemotiveerd</a:t>
            </a:r>
            <a:r>
              <a:rPr lang="en-US" altLang="nl-NL" sz="2800" dirty="0"/>
              <a:t> </a:t>
            </a:r>
            <a:r>
              <a:rPr lang="en-US" altLang="nl-NL" sz="2800" dirty="0" err="1"/>
              <a:t>worden</a:t>
            </a:r>
            <a:endParaRPr lang="en-US" altLang="nl-NL" sz="2800" dirty="0"/>
          </a:p>
          <a:p>
            <a:pPr marL="649288" indent="-609600" eaLnBrk="1" hangingPunct="1">
              <a:lnSpc>
                <a:spcPct val="80000"/>
              </a:lnSpc>
              <a:spcBef>
                <a:spcPts val="1300"/>
              </a:spcBef>
              <a:buClr>
                <a:srgbClr val="000000"/>
              </a:buClr>
              <a:buSzPct val="99000"/>
              <a:buFont typeface="Lucida Grande" pitchFamily="4" charset="0"/>
              <a:buChar char="•"/>
            </a:pPr>
            <a:r>
              <a:rPr lang="en-US" altLang="nl-NL" sz="2800" dirty="0" err="1"/>
              <a:t>Welke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omgeving</a:t>
            </a:r>
            <a:r>
              <a:rPr lang="en-US" altLang="nl-NL" sz="2800" dirty="0"/>
              <a:t> </a:t>
            </a:r>
            <a:r>
              <a:rPr lang="en-US" altLang="nl-NL" sz="2800" dirty="0" err="1"/>
              <a:t>onze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voorkeur</a:t>
            </a:r>
            <a:r>
              <a:rPr lang="en-US" altLang="nl-NL" sz="2800" dirty="0"/>
              <a:t> </a:t>
            </a:r>
            <a:r>
              <a:rPr lang="en-US" altLang="nl-NL" sz="2800" dirty="0" err="1"/>
              <a:t>heeft</a:t>
            </a:r>
            <a:endParaRPr lang="en-US" altLang="nl-NL" sz="2800" dirty="0"/>
          </a:p>
          <a:p>
            <a:pPr marL="649288" indent="-609600" eaLnBrk="1" hangingPunct="1">
              <a:lnSpc>
                <a:spcPct val="80000"/>
              </a:lnSpc>
              <a:spcBef>
                <a:spcPts val="1300"/>
              </a:spcBef>
              <a:buClr>
                <a:srgbClr val="000000"/>
              </a:buClr>
              <a:buSzPct val="99000"/>
              <a:buFont typeface="Lucida Grande" pitchFamily="4" charset="0"/>
              <a:buChar char="•"/>
            </a:pPr>
            <a:r>
              <a:rPr lang="en-US" altLang="nl-NL" sz="2800" dirty="0"/>
              <a:t>Wat </a:t>
            </a:r>
            <a:r>
              <a:rPr lang="en-US" altLang="nl-NL" sz="2800" dirty="0" err="1"/>
              <a:t>onze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persoonlijke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doelen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zijn</a:t>
            </a:r>
            <a:endParaRPr lang="en-US" altLang="nl-NL" sz="2800" dirty="0"/>
          </a:p>
          <a:p>
            <a:pPr marL="649288" indent="-609600" eaLnBrk="1" hangingPunct="1">
              <a:lnSpc>
                <a:spcPct val="80000"/>
              </a:lnSpc>
              <a:spcBef>
                <a:spcPts val="1300"/>
              </a:spcBef>
              <a:buClr>
                <a:srgbClr val="000000"/>
              </a:buClr>
              <a:buSzPct val="99000"/>
              <a:buFont typeface="Lucida Grande" pitchFamily="4" charset="0"/>
              <a:buChar char="•"/>
            </a:pPr>
            <a:r>
              <a:rPr lang="en-US" altLang="nl-NL" sz="2800" dirty="0"/>
              <a:t>Hoe we </a:t>
            </a:r>
            <a:r>
              <a:rPr lang="en-US" altLang="nl-NL" sz="2800" dirty="0" err="1"/>
              <a:t>communiceren</a:t>
            </a:r>
            <a:r>
              <a:rPr lang="en-US" altLang="nl-NL" sz="2800" dirty="0"/>
              <a:t> met </a:t>
            </a:r>
            <a:r>
              <a:rPr lang="en-US" altLang="nl-NL" sz="2800" dirty="0" err="1"/>
              <a:t>anderen</a:t>
            </a:r>
            <a:r>
              <a:rPr lang="en-US" altLang="nl-NL" sz="2800" dirty="0"/>
              <a:t> </a:t>
            </a:r>
          </a:p>
          <a:p>
            <a:pPr marL="649288" indent="-609600" eaLnBrk="1" hangingPunct="1">
              <a:lnSpc>
                <a:spcPct val="80000"/>
              </a:lnSpc>
              <a:spcBef>
                <a:spcPts val="1300"/>
              </a:spcBef>
              <a:buClr>
                <a:srgbClr val="000000"/>
              </a:buClr>
              <a:buSzPct val="99000"/>
              <a:buFont typeface="Lucida Grande" pitchFamily="4" charset="0"/>
              <a:buChar char="•"/>
            </a:pPr>
            <a:r>
              <a:rPr lang="en-US" altLang="nl-NL" sz="2800" dirty="0"/>
              <a:t>Hoe we </a:t>
            </a:r>
            <a:r>
              <a:rPr lang="en-US" altLang="nl-NL" sz="2800" dirty="0" err="1"/>
              <a:t>graag</a:t>
            </a:r>
            <a:r>
              <a:rPr lang="en-US" altLang="nl-NL" sz="2800" dirty="0"/>
              <a:t> </a:t>
            </a:r>
            <a:r>
              <a:rPr lang="en-US" altLang="nl-NL" sz="2800" dirty="0" err="1"/>
              <a:t>behandeld</a:t>
            </a:r>
            <a:r>
              <a:rPr lang="en-US" altLang="nl-NL" sz="2800" dirty="0"/>
              <a:t> </a:t>
            </a:r>
            <a:r>
              <a:rPr lang="en-US" altLang="nl-NL" sz="2800" dirty="0" err="1"/>
              <a:t>wensen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te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worden</a:t>
            </a:r>
            <a:endParaRPr lang="en-US" altLang="nl-NL" sz="2800" dirty="0"/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B4E105E7-C0A0-4AE9-4E25-9FCC03E385C0}"/>
              </a:ext>
            </a:extLst>
          </p:cNvPr>
          <p:cNvSpPr>
            <a:spLocks/>
          </p:cNvSpPr>
          <p:nvPr/>
        </p:nvSpPr>
        <p:spPr bwMode="auto">
          <a:xfrm>
            <a:off x="250825" y="692150"/>
            <a:ext cx="7645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nl-NL" sz="2800" b="1"/>
              <a:t>Onze DISC stijl maakt veel duidelijk over…</a:t>
            </a:r>
          </a:p>
        </p:txBody>
      </p:sp>
      <p:sp>
        <p:nvSpPr>
          <p:cNvPr id="18436" name="Rectangle 1">
            <a:extLst>
              <a:ext uri="{FF2B5EF4-FFF2-40B4-BE49-F238E27FC236}">
                <a16:creationId xmlns:a16="http://schemas.microsoft.com/office/drawing/2014/main" id="{D9E1BDAA-F1DC-596F-87C6-478325736C6F}"/>
              </a:ext>
            </a:extLst>
          </p:cNvPr>
          <p:cNvSpPr>
            <a:spLocks/>
          </p:cNvSpPr>
          <p:nvPr/>
        </p:nvSpPr>
        <p:spPr bwMode="auto">
          <a:xfrm>
            <a:off x="-304800" y="6629400"/>
            <a:ext cx="94615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500"/>
              </a:spcBef>
            </a:pPr>
            <a:r>
              <a:rPr lang="en-US" altLang="nl-NL" sz="900"/>
              <a:t>© PeopleKeys – DISC Insights Benelux – www.discinsights.nl</a:t>
            </a:r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2">
            <a:extLst>
              <a:ext uri="{FF2B5EF4-FFF2-40B4-BE49-F238E27FC236}">
                <a16:creationId xmlns:a16="http://schemas.microsoft.com/office/drawing/2014/main" id="{4A9B9C22-A091-30A8-37FC-ADD91BF9963A}"/>
              </a:ext>
            </a:extLst>
          </p:cNvPr>
          <p:cNvGrpSpPr>
            <a:grpSpLocks/>
          </p:cNvGrpSpPr>
          <p:nvPr/>
        </p:nvGrpSpPr>
        <p:grpSpPr bwMode="auto">
          <a:xfrm>
            <a:off x="-23813" y="-23813"/>
            <a:ext cx="9186863" cy="577851"/>
            <a:chOff x="0" y="0"/>
            <a:chExt cx="5787" cy="364"/>
          </a:xfrm>
        </p:grpSpPr>
        <p:pic>
          <p:nvPicPr>
            <p:cNvPr id="30741" name="Picture 3">
              <a:extLst>
                <a:ext uri="{FF2B5EF4-FFF2-40B4-BE49-F238E27FC236}">
                  <a16:creationId xmlns:a16="http://schemas.microsoft.com/office/drawing/2014/main" id="{DB551D90-FE69-C914-6F00-ABC7E73243BB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87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22" name="Picture 4">
            <a:extLst>
              <a:ext uri="{FF2B5EF4-FFF2-40B4-BE49-F238E27FC236}">
                <a16:creationId xmlns:a16="http://schemas.microsoft.com/office/drawing/2014/main" id="{EBA0BEE7-64D9-4FA0-DA1D-D20971BD946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076700"/>
            <a:ext cx="1946275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5">
            <a:extLst>
              <a:ext uri="{FF2B5EF4-FFF2-40B4-BE49-F238E27FC236}">
                <a16:creationId xmlns:a16="http://schemas.microsoft.com/office/drawing/2014/main" id="{95C2EFC0-0BCD-A782-B197-F83DF2718EB1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213"/>
            <a:ext cx="181927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6">
            <a:extLst>
              <a:ext uri="{FF2B5EF4-FFF2-40B4-BE49-F238E27FC236}">
                <a16:creationId xmlns:a16="http://schemas.microsoft.com/office/drawing/2014/main" id="{73C24F02-6C8F-674B-83CB-C9BDFB13B874}"/>
              </a:ext>
            </a:extLst>
          </p:cNvPr>
          <p:cNvSpPr>
            <a:spLocks/>
          </p:cNvSpPr>
          <p:nvPr/>
        </p:nvSpPr>
        <p:spPr bwMode="auto">
          <a:xfrm>
            <a:off x="2209800" y="1828800"/>
            <a:ext cx="19939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ts val="2000"/>
              </a:spcBef>
            </a:pPr>
            <a:r>
              <a:rPr lang="en-US" altLang="nl-NL" sz="2800">
                <a:latin typeface="Arial Black" panose="020B0A04020102020204" pitchFamily="34" charset="0"/>
                <a:sym typeface="Arial Black" panose="020B0A04020102020204" pitchFamily="34" charset="0"/>
              </a:rPr>
              <a:t>D Stijl</a:t>
            </a:r>
          </a:p>
        </p:txBody>
      </p:sp>
      <p:sp>
        <p:nvSpPr>
          <p:cNvPr id="30725" name="Rectangle 7">
            <a:extLst>
              <a:ext uri="{FF2B5EF4-FFF2-40B4-BE49-F238E27FC236}">
                <a16:creationId xmlns:a16="http://schemas.microsoft.com/office/drawing/2014/main" id="{FBFEDA02-E1A4-08DD-C729-6ACBB229D8CB}"/>
              </a:ext>
            </a:extLst>
          </p:cNvPr>
          <p:cNvSpPr>
            <a:spLocks/>
          </p:cNvSpPr>
          <p:nvPr/>
        </p:nvSpPr>
        <p:spPr bwMode="auto">
          <a:xfrm>
            <a:off x="1835150" y="2286000"/>
            <a:ext cx="29591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nl-NL" sz="2400"/>
              <a:t>Daadkrachtig</a:t>
            </a:r>
          </a:p>
          <a:p>
            <a:pPr eaLnBrk="1" hangingPunct="1">
              <a:spcBef>
                <a:spcPct val="0"/>
              </a:spcBef>
            </a:pPr>
            <a:r>
              <a:rPr lang="en-US" altLang="nl-NL" sz="2400"/>
              <a:t>Dynamisch</a:t>
            </a:r>
          </a:p>
          <a:p>
            <a:pPr eaLnBrk="1" hangingPunct="1">
              <a:spcBef>
                <a:spcPct val="0"/>
              </a:spcBef>
            </a:pPr>
            <a:r>
              <a:rPr lang="en-US" altLang="nl-NL" sz="2400"/>
              <a:t>Direct</a:t>
            </a:r>
            <a:br>
              <a:rPr lang="en-US" altLang="nl-NL" sz="2400"/>
            </a:br>
            <a:br>
              <a:rPr lang="en-US" altLang="nl-NL" sz="2400"/>
            </a:br>
            <a:endParaRPr lang="en-US" altLang="nl-NL" sz="2000"/>
          </a:p>
        </p:txBody>
      </p:sp>
      <p:sp>
        <p:nvSpPr>
          <p:cNvPr id="30726" name="Rectangle 8">
            <a:extLst>
              <a:ext uri="{FF2B5EF4-FFF2-40B4-BE49-F238E27FC236}">
                <a16:creationId xmlns:a16="http://schemas.microsoft.com/office/drawing/2014/main" id="{363BEDA6-E3CA-AFD7-423D-84873AC59423}"/>
              </a:ext>
            </a:extLst>
          </p:cNvPr>
          <p:cNvSpPr>
            <a:spLocks/>
          </p:cNvSpPr>
          <p:nvPr/>
        </p:nvSpPr>
        <p:spPr bwMode="auto">
          <a:xfrm>
            <a:off x="4876800" y="2286000"/>
            <a:ext cx="26797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ts val="1400"/>
              </a:spcBef>
            </a:pPr>
            <a:r>
              <a:rPr lang="en-US" altLang="nl-NL" sz="2400"/>
              <a:t>Interactief</a:t>
            </a:r>
            <a:br>
              <a:rPr lang="en-US" altLang="nl-NL" sz="2400"/>
            </a:br>
            <a:r>
              <a:rPr lang="en-US" altLang="nl-NL" sz="2400"/>
              <a:t>Inspirerend</a:t>
            </a:r>
            <a:br>
              <a:rPr lang="en-US" altLang="nl-NL" sz="2400"/>
            </a:br>
            <a:r>
              <a:rPr lang="en-US" altLang="nl-NL" sz="2400"/>
              <a:t>Invloedrijk</a:t>
            </a:r>
            <a:br>
              <a:rPr lang="en-US" altLang="nl-NL" sz="2400"/>
            </a:br>
            <a:endParaRPr lang="en-US" altLang="nl-NL" sz="2000"/>
          </a:p>
        </p:txBody>
      </p:sp>
      <p:sp>
        <p:nvSpPr>
          <p:cNvPr id="30727" name="Rectangle 9">
            <a:extLst>
              <a:ext uri="{FF2B5EF4-FFF2-40B4-BE49-F238E27FC236}">
                <a16:creationId xmlns:a16="http://schemas.microsoft.com/office/drawing/2014/main" id="{52F92DB1-5D53-D455-F2B2-393593E76337}"/>
              </a:ext>
            </a:extLst>
          </p:cNvPr>
          <p:cNvSpPr>
            <a:spLocks/>
          </p:cNvSpPr>
          <p:nvPr/>
        </p:nvSpPr>
        <p:spPr bwMode="auto">
          <a:xfrm>
            <a:off x="4876800" y="4419600"/>
            <a:ext cx="31623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nl-NL" sz="2400"/>
              <a:t>Stabiel          Supportgevend        Sociaal             </a:t>
            </a:r>
          </a:p>
        </p:txBody>
      </p:sp>
      <p:sp>
        <p:nvSpPr>
          <p:cNvPr id="30728" name="Rectangle 10">
            <a:extLst>
              <a:ext uri="{FF2B5EF4-FFF2-40B4-BE49-F238E27FC236}">
                <a16:creationId xmlns:a16="http://schemas.microsoft.com/office/drawing/2014/main" id="{143502C0-222C-88A0-82C0-2C67A34B5A92}"/>
              </a:ext>
            </a:extLst>
          </p:cNvPr>
          <p:cNvSpPr>
            <a:spLocks/>
          </p:cNvSpPr>
          <p:nvPr/>
        </p:nvSpPr>
        <p:spPr bwMode="auto">
          <a:xfrm>
            <a:off x="1835150" y="4419600"/>
            <a:ext cx="28321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ts val="1400"/>
              </a:spcBef>
            </a:pPr>
            <a:r>
              <a:rPr lang="en-US" altLang="nl-NL" sz="2400"/>
              <a:t>Conformerend</a:t>
            </a:r>
            <a:br>
              <a:rPr lang="en-US" altLang="nl-NL" sz="2400"/>
            </a:br>
            <a:r>
              <a:rPr lang="en-US" altLang="nl-NL" sz="2400"/>
              <a:t>Correct</a:t>
            </a:r>
            <a:br>
              <a:rPr lang="en-US" altLang="nl-NL" sz="2400"/>
            </a:br>
            <a:r>
              <a:rPr lang="en-US" altLang="nl-NL" sz="2400"/>
              <a:t>Consciëntieus </a:t>
            </a:r>
            <a:br>
              <a:rPr lang="en-US" altLang="nl-NL" sz="2400"/>
            </a:br>
            <a:br>
              <a:rPr lang="en-US" altLang="nl-NL" sz="2400"/>
            </a:br>
            <a:endParaRPr lang="en-US" altLang="nl-NL" sz="2000"/>
          </a:p>
        </p:txBody>
      </p:sp>
      <p:sp>
        <p:nvSpPr>
          <p:cNvPr id="30729" name="Rectangle 11">
            <a:extLst>
              <a:ext uri="{FF2B5EF4-FFF2-40B4-BE49-F238E27FC236}">
                <a16:creationId xmlns:a16="http://schemas.microsoft.com/office/drawing/2014/main" id="{94B9418A-85C8-89D7-3544-97DBAB6B291B}"/>
              </a:ext>
            </a:extLst>
          </p:cNvPr>
          <p:cNvSpPr>
            <a:spLocks/>
          </p:cNvSpPr>
          <p:nvPr/>
        </p:nvSpPr>
        <p:spPr bwMode="auto">
          <a:xfrm>
            <a:off x="2057400" y="4038600"/>
            <a:ext cx="19939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ts val="2000"/>
              </a:spcBef>
            </a:pPr>
            <a:r>
              <a:rPr lang="en-US" altLang="nl-NL" sz="2800">
                <a:latin typeface="Arial Black" panose="020B0A04020102020204" pitchFamily="34" charset="0"/>
                <a:sym typeface="Arial Black" panose="020B0A04020102020204" pitchFamily="34" charset="0"/>
              </a:rPr>
              <a:t>C Stijl</a:t>
            </a:r>
          </a:p>
        </p:txBody>
      </p:sp>
      <p:sp>
        <p:nvSpPr>
          <p:cNvPr id="30730" name="Rectangle 12">
            <a:extLst>
              <a:ext uri="{FF2B5EF4-FFF2-40B4-BE49-F238E27FC236}">
                <a16:creationId xmlns:a16="http://schemas.microsoft.com/office/drawing/2014/main" id="{FF45063C-CC86-5047-401C-68FFCBE862F1}"/>
              </a:ext>
            </a:extLst>
          </p:cNvPr>
          <p:cNvSpPr>
            <a:spLocks/>
          </p:cNvSpPr>
          <p:nvPr/>
        </p:nvSpPr>
        <p:spPr bwMode="auto">
          <a:xfrm>
            <a:off x="5105400" y="1828800"/>
            <a:ext cx="19939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ts val="2000"/>
              </a:spcBef>
            </a:pPr>
            <a:r>
              <a:rPr lang="en-US" altLang="nl-NL" sz="2800">
                <a:latin typeface="Arial Black" panose="020B0A04020102020204" pitchFamily="34" charset="0"/>
                <a:sym typeface="Arial Black" panose="020B0A04020102020204" pitchFamily="34" charset="0"/>
              </a:rPr>
              <a:t>I Stijl</a:t>
            </a:r>
          </a:p>
        </p:txBody>
      </p:sp>
      <p:sp>
        <p:nvSpPr>
          <p:cNvPr id="30731" name="Rectangle 13">
            <a:extLst>
              <a:ext uri="{FF2B5EF4-FFF2-40B4-BE49-F238E27FC236}">
                <a16:creationId xmlns:a16="http://schemas.microsoft.com/office/drawing/2014/main" id="{6245C22B-AF65-89D0-FE4D-F660DE6302D6}"/>
              </a:ext>
            </a:extLst>
          </p:cNvPr>
          <p:cNvSpPr>
            <a:spLocks/>
          </p:cNvSpPr>
          <p:nvPr/>
        </p:nvSpPr>
        <p:spPr bwMode="auto">
          <a:xfrm>
            <a:off x="5105400" y="3962400"/>
            <a:ext cx="19939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ts val="2000"/>
              </a:spcBef>
            </a:pPr>
            <a:r>
              <a:rPr lang="en-US" altLang="nl-NL" sz="2800">
                <a:latin typeface="Arial Black" panose="020B0A04020102020204" pitchFamily="34" charset="0"/>
                <a:sym typeface="Arial Black" panose="020B0A04020102020204" pitchFamily="34" charset="0"/>
              </a:rPr>
              <a:t>S Stijl</a:t>
            </a:r>
          </a:p>
        </p:txBody>
      </p:sp>
      <p:sp>
        <p:nvSpPr>
          <p:cNvPr id="30732" name="Rectangle 14">
            <a:extLst>
              <a:ext uri="{FF2B5EF4-FFF2-40B4-BE49-F238E27FC236}">
                <a16:creationId xmlns:a16="http://schemas.microsoft.com/office/drawing/2014/main" id="{B371B58A-189E-2234-FD26-DBA4FECCE8D7}"/>
              </a:ext>
            </a:extLst>
          </p:cNvPr>
          <p:cNvSpPr>
            <a:spLocks/>
          </p:cNvSpPr>
          <p:nvPr/>
        </p:nvSpPr>
        <p:spPr bwMode="auto">
          <a:xfrm>
            <a:off x="395288" y="476250"/>
            <a:ext cx="64897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ts val="2250"/>
              </a:spcBef>
            </a:pPr>
            <a:r>
              <a:rPr lang="en-US" altLang="nl-NL" sz="4000" b="1"/>
              <a:t>DISC Stijlen</a:t>
            </a:r>
          </a:p>
        </p:txBody>
      </p:sp>
      <p:pic>
        <p:nvPicPr>
          <p:cNvPr id="30733" name="Picture 15">
            <a:hlinkClick r:id="rId5"/>
            <a:extLst>
              <a:ext uri="{FF2B5EF4-FFF2-40B4-BE49-F238E27FC236}">
                <a16:creationId xmlns:a16="http://schemas.microsoft.com/office/drawing/2014/main" id="{4212E4B4-E012-E0F0-5DBB-ADD9A17B46B8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933825"/>
            <a:ext cx="1512887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4" name="Picture 16">
            <a:extLst>
              <a:ext uri="{FF2B5EF4-FFF2-40B4-BE49-F238E27FC236}">
                <a16:creationId xmlns:a16="http://schemas.microsoft.com/office/drawing/2014/main" id="{7C237A67-64B2-026B-9F02-E9EB17F115EC}"/>
              </a:ext>
            </a:extLst>
          </p:cNvPr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773238"/>
            <a:ext cx="16192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35" name="Group 17">
            <a:extLst>
              <a:ext uri="{FF2B5EF4-FFF2-40B4-BE49-F238E27FC236}">
                <a16:creationId xmlns:a16="http://schemas.microsoft.com/office/drawing/2014/main" id="{86AE34BC-6322-20E1-EAB1-13FC0895E714}"/>
              </a:ext>
            </a:extLst>
          </p:cNvPr>
          <p:cNvGrpSpPr>
            <a:grpSpLocks/>
          </p:cNvGrpSpPr>
          <p:nvPr/>
        </p:nvGrpSpPr>
        <p:grpSpPr bwMode="auto">
          <a:xfrm>
            <a:off x="1763713" y="1773238"/>
            <a:ext cx="5791200" cy="4267200"/>
            <a:chOff x="0" y="0"/>
            <a:chExt cx="3648" cy="2688"/>
          </a:xfrm>
        </p:grpSpPr>
        <p:sp>
          <p:nvSpPr>
            <p:cNvPr id="30737" name="Rectangle 18">
              <a:extLst>
                <a:ext uri="{FF2B5EF4-FFF2-40B4-BE49-F238E27FC236}">
                  <a16:creationId xmlns:a16="http://schemas.microsoft.com/office/drawing/2014/main" id="{0FD70C3A-7708-D7B6-1767-E7F510F0E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824" cy="1344"/>
            </a:xfrm>
            <a:prstGeom prst="rect">
              <a:avLst/>
            </a:prstGeom>
            <a:noFill/>
            <a:ln w="76200">
              <a:solidFill>
                <a:srgbClr val="8DA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ts val="7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1pPr>
              <a:lvl2pPr marL="37931725" indent="-37474525">
                <a:spcBef>
                  <a:spcPts val="6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2pPr>
              <a:lvl3pPr marL="1081088" indent="-228600">
                <a:spcBef>
                  <a:spcPts val="6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3pPr>
              <a:lvl4pPr marL="1538288" indent="-228600">
                <a:spcBef>
                  <a:spcPts val="5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4pPr>
              <a:lvl5pPr marL="1995488" indent="-228600">
                <a:spcBef>
                  <a:spcPts val="5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5pPr>
              <a:lvl6pPr marL="24526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6pPr>
              <a:lvl7pPr marL="29098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7pPr>
              <a:lvl8pPr marL="33670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8pPr>
              <a:lvl9pPr marL="38242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nl-NL" altLang="nl-NL" sz="2400">
                <a:solidFill>
                  <a:srgbClr val="000000"/>
                </a:solidFill>
              </a:endParaRPr>
            </a:p>
          </p:txBody>
        </p:sp>
        <p:sp>
          <p:nvSpPr>
            <p:cNvPr id="30738" name="Rectangle 19">
              <a:extLst>
                <a:ext uri="{FF2B5EF4-FFF2-40B4-BE49-F238E27FC236}">
                  <a16:creationId xmlns:a16="http://schemas.microsoft.com/office/drawing/2014/main" id="{822E53C4-267B-FF52-B171-709776728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344"/>
              <a:ext cx="1824" cy="1344"/>
            </a:xfrm>
            <a:prstGeom prst="rect">
              <a:avLst/>
            </a:prstGeom>
            <a:noFill/>
            <a:ln w="76200">
              <a:solidFill>
                <a:srgbClr val="8DA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ts val="7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1pPr>
              <a:lvl2pPr marL="37931725" indent="-37474525">
                <a:spcBef>
                  <a:spcPts val="6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2pPr>
              <a:lvl3pPr marL="1081088" indent="-228600">
                <a:spcBef>
                  <a:spcPts val="6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3pPr>
              <a:lvl4pPr marL="1538288" indent="-228600">
                <a:spcBef>
                  <a:spcPts val="5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4pPr>
              <a:lvl5pPr marL="1995488" indent="-228600">
                <a:spcBef>
                  <a:spcPts val="5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5pPr>
              <a:lvl6pPr marL="24526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6pPr>
              <a:lvl7pPr marL="29098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7pPr>
              <a:lvl8pPr marL="33670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8pPr>
              <a:lvl9pPr marL="38242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nl-NL" altLang="nl-NL" sz="2400">
                <a:solidFill>
                  <a:srgbClr val="000000"/>
                </a:solidFill>
              </a:endParaRPr>
            </a:p>
          </p:txBody>
        </p:sp>
        <p:sp>
          <p:nvSpPr>
            <p:cNvPr id="30739" name="Rectangle 20">
              <a:extLst>
                <a:ext uri="{FF2B5EF4-FFF2-40B4-BE49-F238E27FC236}">
                  <a16:creationId xmlns:a16="http://schemas.microsoft.com/office/drawing/2014/main" id="{6FF33705-EE7A-4027-402A-D7DF191D7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1344"/>
              <a:ext cx="1824" cy="1344"/>
            </a:xfrm>
            <a:prstGeom prst="rect">
              <a:avLst/>
            </a:prstGeom>
            <a:noFill/>
            <a:ln w="76200">
              <a:solidFill>
                <a:srgbClr val="8DA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ts val="7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1pPr>
              <a:lvl2pPr marL="37931725" indent="-37474525">
                <a:spcBef>
                  <a:spcPts val="6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2pPr>
              <a:lvl3pPr marL="1081088" indent="-228600">
                <a:spcBef>
                  <a:spcPts val="6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3pPr>
              <a:lvl4pPr marL="1538288" indent="-228600">
                <a:spcBef>
                  <a:spcPts val="5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4pPr>
              <a:lvl5pPr marL="1995488" indent="-228600">
                <a:spcBef>
                  <a:spcPts val="5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5pPr>
              <a:lvl6pPr marL="24526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6pPr>
              <a:lvl7pPr marL="29098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7pPr>
              <a:lvl8pPr marL="33670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8pPr>
              <a:lvl9pPr marL="38242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nl-NL" altLang="nl-NL" sz="2400">
                <a:solidFill>
                  <a:srgbClr val="000000"/>
                </a:solidFill>
              </a:endParaRPr>
            </a:p>
          </p:txBody>
        </p:sp>
        <p:sp>
          <p:nvSpPr>
            <p:cNvPr id="30740" name="Rectangle 21">
              <a:extLst>
                <a:ext uri="{FF2B5EF4-FFF2-40B4-BE49-F238E27FC236}">
                  <a16:creationId xmlns:a16="http://schemas.microsoft.com/office/drawing/2014/main" id="{C6FF40FB-C5CE-F332-ADDC-42E6F82455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0"/>
              <a:ext cx="1824" cy="1344"/>
            </a:xfrm>
            <a:prstGeom prst="rect">
              <a:avLst/>
            </a:prstGeom>
            <a:noFill/>
            <a:ln w="76200">
              <a:solidFill>
                <a:srgbClr val="8DA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ts val="7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1pPr>
              <a:lvl2pPr marL="37931725" indent="-37474525">
                <a:spcBef>
                  <a:spcPts val="6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2pPr>
              <a:lvl3pPr marL="1081088" indent="-228600">
                <a:spcBef>
                  <a:spcPts val="6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3pPr>
              <a:lvl4pPr marL="1538288" indent="-228600">
                <a:spcBef>
                  <a:spcPts val="5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4pPr>
              <a:lvl5pPr marL="1995488" indent="-228600">
                <a:spcBef>
                  <a:spcPts val="500"/>
                </a:spcBef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5pPr>
              <a:lvl6pPr marL="24526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6pPr>
              <a:lvl7pPr marL="29098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7pPr>
              <a:lvl8pPr marL="33670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8pPr>
              <a:lvl9pPr marL="3824288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Lucida Grande" pitchFamily="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ヒラギノ角ゴ ProN W3" pitchFamily="4" charset="-128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nl-NL" alt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30736" name="Rectangle 1">
            <a:extLst>
              <a:ext uri="{FF2B5EF4-FFF2-40B4-BE49-F238E27FC236}">
                <a16:creationId xmlns:a16="http://schemas.microsoft.com/office/drawing/2014/main" id="{60F82AE9-1F8B-7C99-9F95-5A73734BFF49}"/>
              </a:ext>
            </a:extLst>
          </p:cNvPr>
          <p:cNvSpPr>
            <a:spLocks/>
          </p:cNvSpPr>
          <p:nvPr/>
        </p:nvSpPr>
        <p:spPr bwMode="auto">
          <a:xfrm>
            <a:off x="-304800" y="6629400"/>
            <a:ext cx="94615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7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1pPr>
            <a:lvl2pPr marL="37931725" indent="-37474525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2pPr>
            <a:lvl3pPr marL="1081088" indent="-228600">
              <a:spcBef>
                <a:spcPts val="600"/>
              </a:spcBef>
              <a:buClr>
                <a:srgbClr val="000000"/>
              </a:buClr>
              <a:buSzPct val="100000"/>
              <a:buFont typeface="Lucida Grande" pitchFamily="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3pPr>
            <a:lvl4pPr marL="15382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4pPr>
            <a:lvl5pPr marL="1995488" indent="-228600">
              <a:spcBef>
                <a:spcPts val="500"/>
              </a:spcBef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5pPr>
            <a:lvl6pPr marL="24526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6pPr>
            <a:lvl7pPr marL="29098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7pPr>
            <a:lvl8pPr marL="33670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8pPr>
            <a:lvl9pPr marL="3824288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Lucida Grande" pitchFamily="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500"/>
              </a:spcBef>
            </a:pPr>
            <a:r>
              <a:rPr lang="en-US" altLang="nl-NL" sz="900"/>
              <a:t>© PeopleKeys – DISC Insights Benelux – www.discinsights.nl</a:t>
            </a:r>
          </a:p>
        </p:txBody>
      </p:sp>
    </p:spTree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Titel en subtite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DE1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 en subtitel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DE1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  <a:ea typeface="ヒラギノ角ゴ ProN W3" pitchFamily="-111" charset="-128"/>
            <a:cs typeface="ヒラギノ角ゴ ProN W3" pitchFamily="-111" charset="-128"/>
            <a:sym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DE1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  <a:ea typeface="ヒラギノ角ゴ ProN W3" pitchFamily="-111" charset="-128"/>
            <a:cs typeface="ヒラギノ角ゴ ProN W3" pitchFamily="-111" charset="-128"/>
            <a:sym typeface="Arial" pitchFamily="-111" charset="0"/>
          </a:defRPr>
        </a:defPPr>
      </a:lstStyle>
    </a:lnDef>
  </a:objectDefaults>
  <a:extraClrSchemeLst>
    <a:extraClrScheme>
      <a:clrScheme name="Titel en subtit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ADE1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DE1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  <a:ea typeface="ヒラギノ角ゴ ProN W3" pitchFamily="-111" charset="-128"/>
            <a:cs typeface="ヒラギノ角ゴ ProN W3" pitchFamily="-111" charset="-128"/>
            <a:sym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DE1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  <a:ea typeface="ヒラギノ角ゴ ProN W3" pitchFamily="-111" charset="-128"/>
            <a:cs typeface="ヒラギノ角ゴ ProN W3" pitchFamily="-111" charset="-128"/>
            <a:sym typeface="Arial" pitchFamily="-111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Pages>0</Pages>
  <Words>142</Words>
  <Characters>0</Characters>
  <Application>Microsoft Macintosh PowerPoint</Application>
  <PresentationFormat>Diavoorstelling (4:3)</PresentationFormat>
  <Lines>0</Lines>
  <Paragraphs>28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Lucida Grande</vt:lpstr>
      <vt:lpstr>Titel en subtitel</vt:lpstr>
      <vt:lpstr>Title &amp; Bullets</vt:lpstr>
      <vt:lpstr>PowerPoint-presentatie</vt:lpstr>
      <vt:lpstr>Wat is DISC?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Dave Pill</dc:creator>
  <cp:keywords/>
  <dc:description/>
  <cp:lastModifiedBy>Marius Poelmann</cp:lastModifiedBy>
  <cp:revision>16</cp:revision>
  <dcterms:created xsi:type="dcterms:W3CDTF">2011-10-07T19:12:45Z</dcterms:created>
  <dcterms:modified xsi:type="dcterms:W3CDTF">2023-09-20T13:59:52Z</dcterms:modified>
</cp:coreProperties>
</file>